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sldIdLst>
    <p:sldId id="259" r:id="rId2"/>
    <p:sldId id="261" r:id="rId3"/>
    <p:sldId id="265" r:id="rId4"/>
    <p:sldId id="262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25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928BE-14AB-494A-8FFE-10CA41EF6AAB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12F07-93C6-4594-AD87-9200981CF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880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5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09600" y="1473202"/>
            <a:ext cx="5384800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6197600" y="1473203"/>
            <a:ext cx="5384800" cy="465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1" name="Google Shape;21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39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body" idx="1"/>
          </p:nvPr>
        </p:nvSpPr>
        <p:spPr>
          <a:xfrm>
            <a:off x="8327339" y="2377252"/>
            <a:ext cx="325506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>
                <a:solidFill>
                  <a:schemeClr val="dk1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2"/>
          </p:nvPr>
        </p:nvSpPr>
        <p:spPr>
          <a:xfrm>
            <a:off x="8327339" y="3080868"/>
            <a:ext cx="3255063" cy="30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9624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9" name="Google Shape;109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112" name="Google Shape;112;p11"/>
          <p:cNvCxnSpPr/>
          <p:nvPr/>
        </p:nvCxnSpPr>
        <p:spPr>
          <a:xfrm>
            <a:off x="7878456" y="1466650"/>
            <a:ext cx="0" cy="479868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1"/>
          <p:cNvSpPr txBox="1">
            <a:spLocks noGrp="1"/>
          </p:cNvSpPr>
          <p:nvPr>
            <p:ph type="body" idx="3"/>
          </p:nvPr>
        </p:nvSpPr>
        <p:spPr>
          <a:xfrm>
            <a:off x="413538" y="198020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4"/>
          </p:nvPr>
        </p:nvSpPr>
        <p:spPr>
          <a:xfrm>
            <a:off x="413538" y="241112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5"/>
          </p:nvPr>
        </p:nvSpPr>
        <p:spPr>
          <a:xfrm>
            <a:off x="413538" y="313825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6"/>
          </p:nvPr>
        </p:nvSpPr>
        <p:spPr>
          <a:xfrm>
            <a:off x="413538" y="356917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7"/>
          </p:nvPr>
        </p:nvSpPr>
        <p:spPr>
          <a:xfrm>
            <a:off x="413538" y="4255855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8"/>
          </p:nvPr>
        </p:nvSpPr>
        <p:spPr>
          <a:xfrm>
            <a:off x="413538" y="4686773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9"/>
          </p:nvPr>
        </p:nvSpPr>
        <p:spPr>
          <a:xfrm>
            <a:off x="412044" y="1287824"/>
            <a:ext cx="70612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00144D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58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24" name="Google Shape;124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48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4"/>
          <p:cNvSpPr>
            <a:spLocks noGrp="1"/>
          </p:cNvSpPr>
          <p:nvPr>
            <p:ph type="pic" idx="2"/>
          </p:nvPr>
        </p:nvSpPr>
        <p:spPr>
          <a:xfrm>
            <a:off x="-33867" y="1348780"/>
            <a:ext cx="12248445" cy="55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28223" y="-4389"/>
            <a:ext cx="12238357" cy="12898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621125" y="308576"/>
            <a:ext cx="10961275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672"/>
              </a:spcBef>
              <a:spcAft>
                <a:spcPts val="0"/>
              </a:spcAft>
              <a:buSzPts val="2800"/>
              <a:buNone/>
              <a:defRPr sz="33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-28223" y="1285438"/>
            <a:ext cx="12234444" cy="63343"/>
            <a:chOff x="685800" y="1794746"/>
            <a:chExt cx="7772400" cy="179475"/>
          </a:xfrm>
        </p:grpSpPr>
        <p:sp>
          <p:nvSpPr>
            <p:cNvPr id="136" name="Google Shape;136;p1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28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-33867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-56445" y="5644444"/>
            <a:ext cx="12323704" cy="12220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46" name="Google Shape;146;p1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77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416614" y="6124625"/>
            <a:ext cx="2972740" cy="704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-19756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accent6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55" name="Google Shape;155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962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Google Shape;160;p17"/>
          <p:cNvSpPr/>
          <p:nvPr/>
        </p:nvSpPr>
        <p:spPr>
          <a:xfrm>
            <a:off x="2012813" y="1595937"/>
            <a:ext cx="5242560" cy="4716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4895460" y="1582070"/>
            <a:ext cx="5242560" cy="471830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163040" y="3453267"/>
            <a:ext cx="2596680" cy="86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216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64" name="Google Shape;16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413538" y="0"/>
            <a:ext cx="10648951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864"/>
              </a:spcBef>
              <a:spcAft>
                <a:spcPts val="0"/>
              </a:spcAft>
              <a:buSzPts val="3600"/>
              <a:buNone/>
              <a:defRPr sz="4320">
                <a:solidFill>
                  <a:schemeClr val="accent1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2"/>
          </p:nvPr>
        </p:nvSpPr>
        <p:spPr>
          <a:xfrm>
            <a:off x="4759720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3"/>
          </p:nvPr>
        </p:nvSpPr>
        <p:spPr>
          <a:xfrm>
            <a:off x="7384387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rgbClr val="FFFFFF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08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">
  <p:cSld name="Metric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74" name="Google Shape;174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7" name="Google Shape;177;p18"/>
          <p:cNvSpPr/>
          <p:nvPr/>
        </p:nvSpPr>
        <p:spPr>
          <a:xfrm>
            <a:off x="609602" y="1480177"/>
            <a:ext cx="2931007" cy="13730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09601" y="1480176"/>
            <a:ext cx="2931007" cy="63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609597" y="2947959"/>
            <a:ext cx="4047067" cy="1373065"/>
            <a:chOff x="457198" y="2913323"/>
            <a:chExt cx="3035300" cy="1373065"/>
          </a:xfrm>
        </p:grpSpPr>
        <p:sp>
          <p:nvSpPr>
            <p:cNvPr id="180" name="Google Shape;180;p18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2" name="Google Shape;182;p18"/>
          <p:cNvGrpSpPr/>
          <p:nvPr/>
        </p:nvGrpSpPr>
        <p:grpSpPr>
          <a:xfrm>
            <a:off x="609599" y="4404675"/>
            <a:ext cx="10909301" cy="1373065"/>
            <a:chOff x="457199" y="4370039"/>
            <a:chExt cx="8181976" cy="1373065"/>
          </a:xfrm>
        </p:grpSpPr>
        <p:sp>
          <p:nvSpPr>
            <p:cNvPr id="183" name="Google Shape;183;p18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5" name="Google Shape;185;p18"/>
          <p:cNvGrpSpPr/>
          <p:nvPr/>
        </p:nvGrpSpPr>
        <p:grpSpPr>
          <a:xfrm>
            <a:off x="3661833" y="1480177"/>
            <a:ext cx="3683000" cy="1373065"/>
            <a:chOff x="2746375" y="1480176"/>
            <a:chExt cx="2762250" cy="1373065"/>
          </a:xfrm>
        </p:grpSpPr>
        <p:sp>
          <p:nvSpPr>
            <p:cNvPr id="186" name="Google Shape;186;p18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7481456" y="1480177"/>
            <a:ext cx="4037443" cy="1373065"/>
            <a:chOff x="5556249" y="1480176"/>
            <a:chExt cx="3082926" cy="1373065"/>
          </a:xfrm>
        </p:grpSpPr>
        <p:sp>
          <p:nvSpPr>
            <p:cNvPr id="189" name="Google Shape;189;p18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4776973" y="2947959"/>
            <a:ext cx="6741928" cy="1373065"/>
            <a:chOff x="3556000" y="2913323"/>
            <a:chExt cx="5083175" cy="1373065"/>
          </a:xfrm>
        </p:grpSpPr>
        <p:sp>
          <p:nvSpPr>
            <p:cNvPr id="192" name="Google Shape;192;p18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609602" y="1597259"/>
            <a:ext cx="2931005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body" idx="2"/>
          </p:nvPr>
        </p:nvSpPr>
        <p:spPr>
          <a:xfrm>
            <a:off x="609602" y="2366901"/>
            <a:ext cx="29310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3"/>
          </p:nvPr>
        </p:nvSpPr>
        <p:spPr>
          <a:xfrm>
            <a:off x="3661835" y="1597259"/>
            <a:ext cx="368300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4"/>
          </p:nvPr>
        </p:nvSpPr>
        <p:spPr>
          <a:xfrm>
            <a:off x="3661836" y="2366901"/>
            <a:ext cx="368300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5"/>
          </p:nvPr>
        </p:nvSpPr>
        <p:spPr>
          <a:xfrm>
            <a:off x="7481457" y="1597259"/>
            <a:ext cx="403744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6"/>
          </p:nvPr>
        </p:nvSpPr>
        <p:spPr>
          <a:xfrm>
            <a:off x="7481458" y="2366901"/>
            <a:ext cx="403744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7"/>
          </p:nvPr>
        </p:nvSpPr>
        <p:spPr>
          <a:xfrm>
            <a:off x="4776975" y="3045167"/>
            <a:ext cx="6741923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8"/>
          </p:nvPr>
        </p:nvSpPr>
        <p:spPr>
          <a:xfrm>
            <a:off x="4776973" y="3814809"/>
            <a:ext cx="674192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9"/>
          </p:nvPr>
        </p:nvSpPr>
        <p:spPr>
          <a:xfrm>
            <a:off x="609600" y="3045167"/>
            <a:ext cx="4047064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3"/>
          </p:nvPr>
        </p:nvSpPr>
        <p:spPr>
          <a:xfrm>
            <a:off x="609601" y="3814809"/>
            <a:ext cx="4047065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body" idx="14"/>
          </p:nvPr>
        </p:nvSpPr>
        <p:spPr>
          <a:xfrm>
            <a:off x="609601" y="4514277"/>
            <a:ext cx="10909296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5"/>
          </p:nvPr>
        </p:nvSpPr>
        <p:spPr>
          <a:xfrm>
            <a:off x="609596" y="5283920"/>
            <a:ext cx="109093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10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75260" y="1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 rot="10800000">
            <a:off x="-74500" y="4001456"/>
            <a:ext cx="11079733" cy="76649"/>
            <a:chOff x="685800" y="1794746"/>
            <a:chExt cx="7772400" cy="179475"/>
          </a:xfrm>
        </p:grpSpPr>
        <p:sp>
          <p:nvSpPr>
            <p:cNvPr id="28" name="Google Shape;28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lt2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3" descr="2-line-whitetext-colorsh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571" y="5729016"/>
            <a:ext cx="2622117" cy="86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64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>
  <p:cSld name="Divider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accent3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rot="10800000">
            <a:off x="0" y="4001456"/>
            <a:ext cx="11140701" cy="76649"/>
            <a:chOff x="685800" y="1794746"/>
            <a:chExt cx="7772400" cy="179475"/>
          </a:xfrm>
        </p:grpSpPr>
        <p:sp>
          <p:nvSpPr>
            <p:cNvPr id="39" name="Google Shape;39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>
            <a:off x="338669" y="6096000"/>
            <a:ext cx="2991556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" name="Google Shape;43;p4" descr="2-line-bluetext-colorshield.png"/>
          <p:cNvPicPr preferRelativeResize="0"/>
          <p:nvPr/>
        </p:nvPicPr>
        <p:blipFill rotWithShape="1">
          <a:blip r:embed="rId3">
            <a:alphaModFix/>
          </a:blip>
          <a:srcRect l="-1" r="-156" b="-1906"/>
          <a:stretch/>
        </p:blipFill>
        <p:spPr>
          <a:xfrm>
            <a:off x="8636317" y="5779905"/>
            <a:ext cx="2266411" cy="75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3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49" name="Google Shape;49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2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2_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6" name="Google Shape;56;p6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57" name="Google Shape;57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0" name="Google Shape;60;p6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67" name="Google Shape;67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70" name="Google Shape;70;p7" descr="1-line-blu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65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609600" y="1423990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609600" y="2061988"/>
            <a:ext cx="5386917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3"/>
          </p:nvPr>
        </p:nvSpPr>
        <p:spPr>
          <a:xfrm>
            <a:off x="6193369" y="142222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4"/>
          </p:nvPr>
        </p:nvSpPr>
        <p:spPr>
          <a:xfrm>
            <a:off x="6193369" y="2061988"/>
            <a:ext cx="5389033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79" name="Google Shape;79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28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89" name="Google Shape;89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 descr="upennwatermark.pdf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0" name="Google Shape;100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65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73952" y="1372944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oogle Shape;13;p1" descr="1-line-bluetext-colorshiel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431360" y="-25452"/>
            <a:ext cx="10972800" cy="97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6122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/>
          </p:nvPr>
        </p:nvSpPr>
        <p:spPr>
          <a:xfrm>
            <a:off x="1759377" y="1431368"/>
            <a:ext cx="8876447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b" anchorCtr="0">
            <a:noAutofit/>
          </a:bodyPr>
          <a:lstStyle/>
          <a:p>
            <a:r>
              <a:rPr lang="en-US" altLang="zh-CN" dirty="0"/>
              <a:t>Neural Radiance Field with Refraction</a:t>
            </a:r>
            <a:endParaRPr dirty="0"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1759377" y="4341056"/>
            <a:ext cx="8876447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Zhangkaiwen Chu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2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Previous Progress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Google Shape;233;p2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8240" y="968468"/>
                <a:ext cx="9875520" cy="4921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9710" tIns="54840" rIns="109710" bIns="54840" anchor="t" anchorCtr="0">
                <a:noAutofit/>
              </a:bodyPr>
              <a:lstStyle/>
              <a:p>
                <a:pPr marL="411480">
                  <a:spcBef>
                    <a:spcPts val="0"/>
                  </a:spcBef>
                  <a:buSzPts val="2800"/>
                </a:pPr>
                <a:r>
                  <a:rPr lang="en-US" dirty="0"/>
                  <a:t>Load data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Third party code</a:t>
                </a:r>
              </a:p>
              <a:p>
                <a:pPr marL="411480">
                  <a:spcBef>
                    <a:spcPts val="0"/>
                  </a:spcBef>
                  <a:buSzPts val="2800"/>
                </a:pPr>
                <a:r>
                  <a:rPr lang="en-US" dirty="0"/>
                  <a:t>Offset Network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A MLP with skip connections, implemented with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pPr marL="411480">
                  <a:spcBef>
                    <a:spcPts val="0"/>
                  </a:spcBef>
                  <a:buSzPts val="2800"/>
                </a:pPr>
                <a:r>
                  <a:rPr lang="en-US" dirty="0" err="1"/>
                  <a:t>NeRF</a:t>
                </a:r>
                <a:r>
                  <a:rPr lang="en-US" dirty="0"/>
                  <a:t> Network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𝑟𝑔𝑏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A MLP with skip connections, implemented with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pPr marL="411480">
                  <a:spcBef>
                    <a:spcPts val="0"/>
                  </a:spcBef>
                  <a:buSzPts val="2800"/>
                </a:pPr>
                <a:r>
                  <a:rPr lang="en-US" dirty="0"/>
                  <a:t>Rendering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Numerical integrate through the ray to retrieve pixel color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Uniform sampling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:endParaRPr lang="en-US" dirty="0"/>
              </a:p>
              <a:p>
                <a:pPr marL="411480">
                  <a:spcBef>
                    <a:spcPts val="0"/>
                  </a:spcBef>
                  <a:buSzPts val="2800"/>
                </a:pPr>
                <a:endParaRPr lang="en-US" dirty="0"/>
              </a:p>
              <a:p>
                <a:pPr marL="411480">
                  <a:spcBef>
                    <a:spcPts val="0"/>
                  </a:spcBef>
                  <a:buSzPts val="2800"/>
                </a:pPr>
                <a:endParaRPr lang="en-US" dirty="0"/>
              </a:p>
            </p:txBody>
          </p:sp>
        </mc:Choice>
        <mc:Fallback>
          <p:sp>
            <p:nvSpPr>
              <p:cNvPr id="233" name="Google Shape;233;p2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8240" y="968468"/>
                <a:ext cx="9875520" cy="4921064"/>
              </a:xfrm>
              <a:prstGeom prst="rect">
                <a:avLst/>
              </a:prstGeom>
              <a:blipFill>
                <a:blip r:embed="rId3"/>
                <a:stretch>
                  <a:fillRect l="-926" t="-9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3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Current Progress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Google Shape;233;p2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8240" y="968468"/>
                <a:ext cx="9875520" cy="4921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9710" tIns="54840" rIns="109710" bIns="54840" anchor="t" anchorCtr="0">
                <a:noAutofit/>
              </a:bodyPr>
              <a:lstStyle/>
              <a:p>
                <a:pPr marL="411480">
                  <a:spcBef>
                    <a:spcPts val="0"/>
                  </a:spcBef>
                  <a:buSzPts val="2800"/>
                </a:pPr>
                <a:r>
                  <a:rPr lang="en-US" dirty="0"/>
                  <a:t>Load data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Third party code</a:t>
                </a:r>
              </a:p>
              <a:p>
                <a:pPr marL="411480">
                  <a:spcBef>
                    <a:spcPts val="0"/>
                  </a:spcBef>
                  <a:buSzPts val="2800"/>
                </a:pPr>
                <a:r>
                  <a:rPr lang="en-US" dirty="0"/>
                  <a:t>Offset Network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A MLP without skip connections, implemented with tiny-</a:t>
                </a:r>
                <a:r>
                  <a:rPr lang="en-US" dirty="0" err="1"/>
                  <a:t>cuda</a:t>
                </a:r>
                <a:r>
                  <a:rPr lang="en-US" dirty="0"/>
                  <a:t>-NN</a:t>
                </a:r>
              </a:p>
              <a:p>
                <a:pPr marL="411480">
                  <a:spcBef>
                    <a:spcPts val="0"/>
                  </a:spcBef>
                  <a:buSzPts val="2800"/>
                </a:pPr>
                <a:r>
                  <a:rPr lang="en-US" dirty="0"/>
                  <a:t>Positional Encoding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11480">
                  <a:spcBef>
                    <a:spcPts val="0"/>
                  </a:spcBef>
                  <a:buSzPts val="2800"/>
                </a:pPr>
                <a:r>
                  <a:rPr lang="en-US" dirty="0" err="1"/>
                  <a:t>NeRF</a:t>
                </a:r>
                <a:r>
                  <a:rPr lang="en-US" dirty="0"/>
                  <a:t> Network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𝑟𝑔𝑏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A MLP without skip connections, implemented with tiny-</a:t>
                </a:r>
                <a:r>
                  <a:rPr lang="en-US" dirty="0" err="1"/>
                  <a:t>cuda</a:t>
                </a:r>
                <a:r>
                  <a:rPr lang="en-US" dirty="0"/>
                  <a:t>-NN</a:t>
                </a:r>
              </a:p>
              <a:p>
                <a:pPr marL="411480">
                  <a:spcBef>
                    <a:spcPts val="0"/>
                  </a:spcBef>
                  <a:buSzPts val="2800"/>
                </a:pPr>
                <a:r>
                  <a:rPr lang="en-US" dirty="0"/>
                  <a:t>Rendering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Numerical integrate through the ray to retrieve pixel color</a:t>
                </a:r>
              </a:p>
              <a:p>
                <a:pPr marL="960120" lvl="1">
                  <a:spcBef>
                    <a:spcPts val="0"/>
                  </a:spcBef>
                  <a:buSzPts val="2800"/>
                </a:pPr>
                <a:r>
                  <a:rPr lang="en-US" dirty="0"/>
                  <a:t>Density based sampling</a:t>
                </a:r>
              </a:p>
              <a:p>
                <a:pPr marL="411480">
                  <a:spcBef>
                    <a:spcPts val="0"/>
                  </a:spcBef>
                  <a:buSzPts val="2800"/>
                </a:pPr>
                <a:endParaRPr lang="en-US" dirty="0"/>
              </a:p>
              <a:p>
                <a:pPr marL="411480">
                  <a:spcBef>
                    <a:spcPts val="0"/>
                  </a:spcBef>
                  <a:buSzPts val="2800"/>
                </a:pPr>
                <a:endParaRPr lang="en-US" dirty="0"/>
              </a:p>
            </p:txBody>
          </p:sp>
        </mc:Choice>
        <mc:Fallback>
          <p:sp>
            <p:nvSpPr>
              <p:cNvPr id="233" name="Google Shape;233;p2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8240" y="968468"/>
                <a:ext cx="9875520" cy="4921064"/>
              </a:xfrm>
              <a:prstGeom prst="rect">
                <a:avLst/>
              </a:prstGeom>
              <a:blipFill>
                <a:blip r:embed="rId3"/>
                <a:stretch>
                  <a:fillRect l="-926" t="-991" b="-9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10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4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9C6E6-7C43-141F-06A7-E182E20630DF}"/>
              </a:ext>
            </a:extLst>
          </p:cNvPr>
          <p:cNvSpPr txBox="1"/>
          <p:nvPr/>
        </p:nvSpPr>
        <p:spPr>
          <a:xfrm>
            <a:off x="1281192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r>
              <a:rPr lang="en-US" dirty="0"/>
              <a:t> with positional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03FAE-56E8-1123-80C7-5761BE925BC7}"/>
              </a:ext>
            </a:extLst>
          </p:cNvPr>
          <p:cNvSpPr txBox="1"/>
          <p:nvPr/>
        </p:nvSpPr>
        <p:spPr>
          <a:xfrm>
            <a:off x="6927664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r>
              <a:rPr lang="en-US" dirty="0"/>
              <a:t> with positional encoding</a:t>
            </a:r>
          </a:p>
        </p:txBody>
      </p:sp>
      <p:pic>
        <p:nvPicPr>
          <p:cNvPr id="3" name="fern_test_spiral_050000_rgb">
            <a:hlinkClick r:id="" action="ppaction://media"/>
            <a:extLst>
              <a:ext uri="{FF2B5EF4-FFF2-40B4-BE49-F238E27FC236}">
                <a16:creationId xmlns:a16="http://schemas.microsoft.com/office/drawing/2014/main" id="{72A56DBA-629E-92A6-30B0-F0FCD0AE7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226" y="1021212"/>
            <a:ext cx="5329645" cy="3997234"/>
          </a:xfrm>
          <a:prstGeom prst="rect">
            <a:avLst/>
          </a:prstGeom>
        </p:spPr>
      </p:pic>
      <p:pic>
        <p:nvPicPr>
          <p:cNvPr id="7" name="fern_test_spiral_100000_rgb">
            <a:hlinkClick r:id="" action="ppaction://media"/>
            <a:extLst>
              <a:ext uri="{FF2B5EF4-FFF2-40B4-BE49-F238E27FC236}">
                <a16:creationId xmlns:a16="http://schemas.microsoft.com/office/drawing/2014/main" id="{A00D648B-7567-9B50-5CE1-AE533DE6B4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71310" y="1021212"/>
            <a:ext cx="5329645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1C9A-C9E2-1695-6218-598CDF82CA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F0FAA-DEB5-3F67-AB13-0293307A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Milestones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55296-63FE-36C0-C249-898902BA8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11/28 – 12/11:</a:t>
            </a:r>
          </a:p>
          <a:p>
            <a:r>
              <a:rPr lang="en-US" dirty="0"/>
              <a:t>Hyperparameter tuning</a:t>
            </a:r>
          </a:p>
          <a:p>
            <a:r>
              <a:rPr lang="en-US" dirty="0"/>
              <a:t>Implement a </a:t>
            </a:r>
            <a:r>
              <a:rPr lang="en-US" dirty="0" err="1"/>
              <a:t>Cuda</a:t>
            </a:r>
            <a:r>
              <a:rPr lang="en-US" dirty="0"/>
              <a:t> version with tiny </a:t>
            </a:r>
            <a:r>
              <a:rPr lang="en-US" dirty="0" err="1"/>
              <a:t>cuda</a:t>
            </a:r>
            <a:r>
              <a:rPr lang="en-US" dirty="0"/>
              <a:t> </a:t>
            </a:r>
            <a:r>
              <a:rPr lang="en-US" dirty="0" err="1"/>
              <a:t>nn</a:t>
            </a:r>
            <a:endParaRPr lang="en-US" dirty="0"/>
          </a:p>
          <a:p>
            <a:pPr marL="137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4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7216B-CD56-D22B-B376-E5E30E47C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EB23B0-0488-BFFE-092A-BECF4883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Bloopers</a:t>
            </a:r>
          </a:p>
        </p:txBody>
      </p:sp>
      <p:pic>
        <p:nvPicPr>
          <p:cNvPr id="5" name="fern_test_spiral_050000_rgb">
            <a:hlinkClick r:id="" action="ppaction://media"/>
            <a:extLst>
              <a:ext uri="{FF2B5EF4-FFF2-40B4-BE49-F238E27FC236}">
                <a16:creationId xmlns:a16="http://schemas.microsoft.com/office/drawing/2014/main" id="{DF5CFD4D-FF2A-EF64-6D21-8CE59186FF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1536" y="1224180"/>
            <a:ext cx="48768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39AB6-5256-67B4-56D2-F6E8D2165719}"/>
              </a:ext>
            </a:extLst>
          </p:cNvPr>
          <p:cNvSpPr txBox="1"/>
          <p:nvPr/>
        </p:nvSpPr>
        <p:spPr>
          <a:xfrm>
            <a:off x="3309007" y="5175152"/>
            <a:ext cx="557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LB-</a:t>
            </a:r>
            <a:r>
              <a:rPr lang="en-US" dirty="0" err="1"/>
              <a:t>NeRF</a:t>
            </a:r>
            <a:r>
              <a:rPr lang="en-US" dirty="0"/>
              <a:t> without weight decay and L2-regularization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68978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158</Words>
  <Application>Microsoft Office PowerPoint</Application>
  <PresentationFormat>Widescreen</PresentationFormat>
  <Paragraphs>43</Paragraphs>
  <Slides>6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Gill Sans</vt:lpstr>
      <vt:lpstr>Arial</vt:lpstr>
      <vt:lpstr>Calibri</vt:lpstr>
      <vt:lpstr>Cambria Math</vt:lpstr>
      <vt:lpstr>1_Office Theme</vt:lpstr>
      <vt:lpstr>Neural Radiance Field with Refraction</vt:lpstr>
      <vt:lpstr>Previous Progress</vt:lpstr>
      <vt:lpstr>Current Progress</vt:lpstr>
      <vt:lpstr>Results</vt:lpstr>
      <vt:lpstr>Future Milestones</vt:lpstr>
      <vt:lpstr>Bloopers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Radiance Field with Refraction</dc:title>
  <dc:creator>Chu Zhangkaiwen</dc:creator>
  <cp:lastModifiedBy>Chu Zhangkaiwen</cp:lastModifiedBy>
  <cp:revision>5</cp:revision>
  <dcterms:created xsi:type="dcterms:W3CDTF">2022-11-16T20:20:24Z</dcterms:created>
  <dcterms:modified xsi:type="dcterms:W3CDTF">2022-11-29T00:03:59Z</dcterms:modified>
</cp:coreProperties>
</file>